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192" autoAdjust="0"/>
    <p:restoredTop sz="94640" autoAdjust="0"/>
  </p:normalViewPr>
  <p:slideViewPr>
    <p:cSldViewPr>
      <p:cViewPr varScale="1">
        <p:scale>
          <a:sx n="74" d="100"/>
          <a:sy n="74" d="100"/>
        </p:scale>
        <p:origin x="-12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EEC5B-EFDF-4AC5-9658-7FFFAA33DA5E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010165F-7D34-4027-A935-197D00CD77A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EEC5B-EFDF-4AC5-9658-7FFFAA33DA5E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0165F-7D34-4027-A935-197D00CD77A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avokutni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010165F-7D34-4027-A935-197D00CD77A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EEC5B-EFDF-4AC5-9658-7FFFAA33DA5E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EEC5B-EFDF-4AC5-9658-7FFFAA33DA5E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010165F-7D34-4027-A935-197D00CD77A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3" name="Pravokutni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avokutni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EEC5B-EFDF-4AC5-9658-7FFFAA33DA5E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010165F-7D34-4027-A935-197D00CD77A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14EEC5B-EFDF-4AC5-9658-7FFFAA33DA5E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0165F-7D34-4027-A935-197D00CD77A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zervirano mjesto sadržaja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2" name="Rezervirano mjesto sadržaja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ni poveznik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avokutni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avokutni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avokutni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avokutni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EEC5B-EFDF-4AC5-9658-7FFFAA33DA5E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Rezervirano mjesto sadržaja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6" name="Rezervirano mjesto sadržaja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010165F-7D34-4027-A935-197D00CD77A0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Naslov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EEC5B-EFDF-4AC5-9658-7FFFAA33DA5E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010165F-7D34-4027-A935-197D00CD7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avokutni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avokutni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EEC5B-EFDF-4AC5-9658-7FFFAA33DA5E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10165F-7D34-4027-A935-197D00CD7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avokutni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avokutni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zervirano mjesto sadržaja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010165F-7D34-4027-A935-197D00CD77A0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Pravokutni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EEC5B-EFDF-4AC5-9658-7FFFAA33DA5E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avni poveznik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avokutni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010165F-7D34-4027-A935-197D00CD77A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22" name="Pravokutni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14EEC5B-EFDF-4AC5-9658-7FFFAA33DA5E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14EEC5B-EFDF-4AC5-9658-7FFFAA33DA5E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010165F-7D34-4027-A935-197D00CD77A0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wwf.ch/de/hintergrundwissen/klima/klimawandel/polargebiete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wwf.ch/de/hintergrundwissen/klima/klimawandel/menschen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wwf.ch/de/hintergrundwissen/klima/klimawandel/gebirge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wwf.ch/de/hintergrundwissen/klima/klimawandel/ozeane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wwf.ch/de/hintergrundwissen/klima/klimawandel/treibhauseffekt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wwf.ch/de/hintergrundwissen/klima/klimawandel/kohle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wwf.ch/de/hintergrundwissen/klima/klimawandel/verkehr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wwf.ch/de/hintergrundwissen/hintergrund_konsum/essen_trinken/fleisch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wwf.ch/de/hintergrundwissen/klima/klimawandel/extrem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b="1" i="1" dirty="0" err="1" smtClean="0">
                <a:solidFill>
                  <a:schemeClr val="tx1"/>
                </a:solidFill>
                <a:latin typeface="Bookman Old Style" pitchFamily="18" charset="0"/>
              </a:rPr>
              <a:t>Klimawandel</a:t>
            </a:r>
            <a:endParaRPr lang="en-US" b="1" i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2060"/>
                </a:solidFill>
              </a:rPr>
              <a:t>KLIMAWANDEL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Andjela Behin\Desktop\klimawandel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2786058"/>
            <a:ext cx="4500594" cy="3539993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hlinkClick r:id="rId2"/>
              </a:rPr>
              <a:t>Polargebiete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●</a:t>
            </a:r>
            <a:r>
              <a:rPr lang="hr-HR" dirty="0" smtClean="0"/>
              <a:t> </a:t>
            </a:r>
            <a:r>
              <a:rPr lang="en-US" dirty="0" err="1" smtClean="0"/>
              <a:t>Bereits</a:t>
            </a:r>
            <a:r>
              <a:rPr lang="en-US" dirty="0" smtClean="0"/>
              <a:t>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 smtClean="0"/>
              <a:t>Frühjahr</a:t>
            </a:r>
            <a:r>
              <a:rPr lang="en-US" dirty="0" smtClean="0"/>
              <a:t> </a:t>
            </a:r>
            <a:r>
              <a:rPr lang="en-US" dirty="0"/>
              <a:t>1995 </a:t>
            </a:r>
            <a:r>
              <a:rPr lang="en-US" dirty="0" err="1"/>
              <a:t>brach</a:t>
            </a:r>
            <a:r>
              <a:rPr lang="en-US" dirty="0"/>
              <a:t> </a:t>
            </a:r>
            <a:r>
              <a:rPr lang="en-US" dirty="0" err="1"/>
              <a:t>ein</a:t>
            </a:r>
            <a:r>
              <a:rPr lang="en-US" dirty="0"/>
              <a:t> </a:t>
            </a:r>
            <a:r>
              <a:rPr lang="en-US" dirty="0" err="1"/>
              <a:t>antarktischer</a:t>
            </a:r>
            <a:r>
              <a:rPr lang="en-US" dirty="0"/>
              <a:t> </a:t>
            </a:r>
            <a:r>
              <a:rPr lang="en-US" dirty="0" err="1"/>
              <a:t>Eisberg</a:t>
            </a:r>
            <a:r>
              <a:rPr lang="en-US" dirty="0"/>
              <a:t> von </a:t>
            </a:r>
            <a:r>
              <a:rPr lang="en-US" dirty="0" err="1"/>
              <a:t>der</a:t>
            </a:r>
            <a:r>
              <a:rPr lang="en-US" dirty="0"/>
              <a:t> </a:t>
            </a:r>
            <a:r>
              <a:rPr lang="en-US" dirty="0" err="1" smtClean="0"/>
              <a:t>Grösse</a:t>
            </a:r>
            <a:r>
              <a:rPr lang="en-US" dirty="0" smtClean="0"/>
              <a:t> </a:t>
            </a:r>
            <a:r>
              <a:rPr lang="en-US" dirty="0"/>
              <a:t>des </a:t>
            </a:r>
            <a:r>
              <a:rPr lang="en-US" dirty="0" err="1"/>
              <a:t>Kantons</a:t>
            </a:r>
            <a:r>
              <a:rPr lang="en-US" dirty="0"/>
              <a:t> </a:t>
            </a:r>
            <a:r>
              <a:rPr lang="en-US" dirty="0" err="1"/>
              <a:t>Waadt</a:t>
            </a:r>
            <a:r>
              <a:rPr lang="en-US" dirty="0"/>
              <a:t> in den </a:t>
            </a:r>
            <a:r>
              <a:rPr lang="en-US" dirty="0" err="1" smtClean="0"/>
              <a:t>Südatlantik</a:t>
            </a:r>
            <a:r>
              <a:rPr lang="hr-HR" dirty="0"/>
              <a:t>.</a:t>
            </a:r>
            <a:r>
              <a:rPr lang="en-US" dirty="0" smtClean="0"/>
              <a:t> </a:t>
            </a:r>
            <a:r>
              <a:rPr lang="hr-HR" dirty="0" err="1" smtClean="0"/>
              <a:t>N</a:t>
            </a:r>
            <a:r>
              <a:rPr lang="en-US" dirty="0" err="1" smtClean="0"/>
              <a:t>irgendwo</a:t>
            </a:r>
            <a:r>
              <a:rPr lang="en-US" dirty="0" smtClean="0"/>
              <a:t> </a:t>
            </a:r>
            <a:r>
              <a:rPr lang="en-US" dirty="0" err="1"/>
              <a:t>sonst</a:t>
            </a:r>
            <a:r>
              <a:rPr lang="en-US" dirty="0"/>
              <a:t> </a:t>
            </a:r>
            <a:r>
              <a:rPr lang="en-US" dirty="0" err="1"/>
              <a:t>sind</a:t>
            </a:r>
            <a:r>
              <a:rPr lang="en-US" dirty="0"/>
              <a:t> die </a:t>
            </a:r>
            <a:r>
              <a:rPr lang="en-US" dirty="0" err="1"/>
              <a:t>Zeichen</a:t>
            </a:r>
            <a:r>
              <a:rPr lang="en-US" dirty="0"/>
              <a:t> des </a:t>
            </a:r>
            <a:r>
              <a:rPr lang="en-US" dirty="0" err="1"/>
              <a:t>Klimawandels</a:t>
            </a:r>
            <a:r>
              <a:rPr lang="en-US" dirty="0"/>
              <a:t> so </a:t>
            </a:r>
            <a:r>
              <a:rPr lang="en-US" dirty="0" err="1"/>
              <a:t>deutlich</a:t>
            </a:r>
            <a:r>
              <a:rPr lang="en-US" dirty="0"/>
              <a:t> </a:t>
            </a:r>
            <a:r>
              <a:rPr lang="en-US" dirty="0" err="1"/>
              <a:t>zu</a:t>
            </a:r>
            <a:r>
              <a:rPr lang="en-US" dirty="0"/>
              <a:t> </a:t>
            </a:r>
            <a:r>
              <a:rPr lang="en-US" dirty="0" err="1"/>
              <a:t>sehen</a:t>
            </a:r>
            <a:r>
              <a:rPr lang="en-US" dirty="0"/>
              <a:t> </a:t>
            </a:r>
            <a:r>
              <a:rPr lang="en-US" dirty="0" err="1"/>
              <a:t>wie</a:t>
            </a:r>
            <a:r>
              <a:rPr lang="en-US" dirty="0"/>
              <a:t> in den </a:t>
            </a:r>
            <a:r>
              <a:rPr lang="en-US" dirty="0" err="1"/>
              <a:t>Polregionen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pic>
        <p:nvPicPr>
          <p:cNvPr id="4" name="Slika 3" descr=" / ©: Steve Morello / WWF Canon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3714752"/>
            <a:ext cx="2928958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534400" cy="758952"/>
          </a:xfrm>
        </p:spPr>
        <p:txBody>
          <a:bodyPr/>
          <a:lstStyle/>
          <a:p>
            <a:r>
              <a:rPr lang="en-US" b="1" dirty="0" err="1" smtClean="0">
                <a:hlinkClick r:id="rId2"/>
              </a:rPr>
              <a:t>Klima-Zeugen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●</a:t>
            </a:r>
            <a:r>
              <a:rPr lang="hr-HR" dirty="0" smtClean="0"/>
              <a:t>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/>
              <a:t>WWF hat </a:t>
            </a:r>
            <a:r>
              <a:rPr lang="en-US" dirty="0" err="1"/>
              <a:t>mit</a:t>
            </a:r>
            <a:r>
              <a:rPr lang="en-US" dirty="0"/>
              <a:t> </a:t>
            </a:r>
            <a:r>
              <a:rPr lang="en-US" dirty="0" err="1"/>
              <a:t>Menschen</a:t>
            </a:r>
            <a:r>
              <a:rPr lang="en-US" dirty="0"/>
              <a:t> </a:t>
            </a:r>
            <a:r>
              <a:rPr lang="en-US" dirty="0" err="1"/>
              <a:t>gesprochen</a:t>
            </a:r>
            <a:r>
              <a:rPr lang="en-US" dirty="0"/>
              <a:t>, die das </a:t>
            </a:r>
            <a:r>
              <a:rPr lang="en-US" dirty="0" err="1"/>
              <a:t>Ansteigen</a:t>
            </a:r>
            <a:r>
              <a:rPr lang="en-US" dirty="0"/>
              <a:t> des </a:t>
            </a:r>
            <a:r>
              <a:rPr lang="en-US" dirty="0" err="1"/>
              <a:t>Meeresspiegels</a:t>
            </a:r>
            <a:r>
              <a:rPr lang="en-US" dirty="0"/>
              <a:t> und das </a:t>
            </a:r>
            <a:r>
              <a:rPr lang="en-US" dirty="0" err="1"/>
              <a:t>Ausbleichen</a:t>
            </a:r>
            <a:r>
              <a:rPr lang="en-US" dirty="0"/>
              <a:t> </a:t>
            </a:r>
            <a:r>
              <a:rPr lang="en-US" dirty="0" err="1"/>
              <a:t>der</a:t>
            </a:r>
            <a:r>
              <a:rPr lang="en-US" dirty="0"/>
              <a:t> </a:t>
            </a:r>
            <a:r>
              <a:rPr lang="en-US" dirty="0" err="1"/>
              <a:t>Korallen</a:t>
            </a:r>
            <a:r>
              <a:rPr lang="en-US" dirty="0"/>
              <a:t>, die </a:t>
            </a:r>
            <a:r>
              <a:rPr lang="en-US" dirty="0" err="1"/>
              <a:t>heftigen</a:t>
            </a:r>
            <a:r>
              <a:rPr lang="en-US" dirty="0"/>
              <a:t> </a:t>
            </a:r>
            <a:r>
              <a:rPr lang="en-US" dirty="0" err="1" smtClean="0"/>
              <a:t>Stürme</a:t>
            </a:r>
            <a:r>
              <a:rPr lang="en-US" dirty="0" smtClean="0"/>
              <a:t> </a:t>
            </a:r>
            <a:r>
              <a:rPr lang="en-US" dirty="0"/>
              <a:t>und das </a:t>
            </a:r>
            <a:r>
              <a:rPr lang="en-US" dirty="0" err="1"/>
              <a:t>Aussterben</a:t>
            </a:r>
            <a:r>
              <a:rPr lang="en-US" dirty="0"/>
              <a:t> von </a:t>
            </a:r>
            <a:r>
              <a:rPr lang="en-US" dirty="0" err="1"/>
              <a:t>Arten</a:t>
            </a:r>
            <a:r>
              <a:rPr lang="en-US" dirty="0"/>
              <a:t>, </a:t>
            </a:r>
            <a:r>
              <a:rPr lang="en-US" dirty="0" err="1" smtClean="0"/>
              <a:t>tödliche</a:t>
            </a:r>
            <a:r>
              <a:rPr lang="en-US" dirty="0" smtClean="0"/>
              <a:t> </a:t>
            </a:r>
            <a:r>
              <a:rPr lang="en-US" dirty="0" err="1"/>
              <a:t>Hitzewellen</a:t>
            </a:r>
            <a:r>
              <a:rPr lang="en-US" dirty="0"/>
              <a:t> und </a:t>
            </a:r>
            <a:r>
              <a:rPr lang="en-US" dirty="0" err="1" smtClean="0"/>
              <a:t>Dürre</a:t>
            </a:r>
            <a:r>
              <a:rPr lang="en-US" dirty="0" smtClean="0"/>
              <a:t> </a:t>
            </a:r>
            <a:r>
              <a:rPr lang="en-US" dirty="0" err="1"/>
              <a:t>bezeugen</a:t>
            </a:r>
            <a:r>
              <a:rPr lang="en-US" dirty="0"/>
              <a:t> </a:t>
            </a:r>
            <a:r>
              <a:rPr lang="en-US" dirty="0" err="1" smtClean="0"/>
              <a:t>können</a:t>
            </a:r>
            <a:r>
              <a:rPr lang="en-US" dirty="0" smtClean="0"/>
              <a:t> </a:t>
            </a:r>
            <a:r>
              <a:rPr lang="en-US" dirty="0" err="1"/>
              <a:t>oder</a:t>
            </a:r>
            <a:r>
              <a:rPr lang="en-US" dirty="0"/>
              <a:t> </a:t>
            </a:r>
            <a:r>
              <a:rPr lang="en-US" dirty="0" err="1" smtClean="0"/>
              <a:t>persönlich</a:t>
            </a:r>
            <a:r>
              <a:rPr lang="en-US" dirty="0" smtClean="0"/>
              <a:t> </a:t>
            </a:r>
            <a:r>
              <a:rPr lang="en-US" dirty="0" err="1"/>
              <a:t>davon</a:t>
            </a:r>
            <a:r>
              <a:rPr lang="en-US" dirty="0"/>
              <a:t> </a:t>
            </a:r>
            <a:r>
              <a:rPr lang="en-US" dirty="0" err="1"/>
              <a:t>betroffen</a:t>
            </a:r>
            <a:r>
              <a:rPr lang="en-US" dirty="0"/>
              <a:t> </a:t>
            </a:r>
            <a:r>
              <a:rPr lang="en-US" dirty="0" err="1"/>
              <a:t>sind</a:t>
            </a:r>
            <a:r>
              <a:rPr lang="en-US" dirty="0" smtClean="0"/>
              <a:t>.</a:t>
            </a:r>
            <a:r>
              <a:rPr lang="hr-HR" dirty="0" smtClean="0"/>
              <a:t>  </a:t>
            </a:r>
          </a:p>
          <a:p>
            <a:endParaRPr lang="en-US" dirty="0"/>
          </a:p>
        </p:txBody>
      </p:sp>
      <p:pic>
        <p:nvPicPr>
          <p:cNvPr id="4" name="Slika 3" descr="Nelly Damaris Chepkoskei, Kenia / ©: Â© WWF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4214818"/>
            <a:ext cx="2428892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hlinkClick r:id="rId2"/>
              </a:rPr>
              <a:t>Gebirge</a:t>
            </a:r>
            <a:r>
              <a:rPr lang="en-US" b="1" dirty="0" smtClean="0">
                <a:hlinkClick r:id="rId2"/>
              </a:rPr>
              <a:t> und </a:t>
            </a:r>
            <a:r>
              <a:rPr lang="en-US" b="1" dirty="0" err="1" smtClean="0">
                <a:hlinkClick r:id="rId2"/>
              </a:rPr>
              <a:t>Gletscher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●</a:t>
            </a:r>
            <a:r>
              <a:rPr lang="hr-HR" dirty="0" smtClean="0"/>
              <a:t> </a:t>
            </a:r>
            <a:r>
              <a:rPr lang="en-US" dirty="0" err="1" smtClean="0"/>
              <a:t>Durch</a:t>
            </a:r>
            <a:r>
              <a:rPr lang="en-US" dirty="0" smtClean="0"/>
              <a:t> </a:t>
            </a:r>
            <a:r>
              <a:rPr lang="en-US" dirty="0"/>
              <a:t>den </a:t>
            </a:r>
            <a:r>
              <a:rPr lang="en-US" dirty="0" err="1"/>
              <a:t>Klimawandel</a:t>
            </a:r>
            <a:r>
              <a:rPr lang="en-US" dirty="0"/>
              <a:t> </a:t>
            </a:r>
            <a:r>
              <a:rPr lang="en-US" dirty="0" err="1"/>
              <a:t>schmelzen</a:t>
            </a:r>
            <a:r>
              <a:rPr lang="en-US" dirty="0"/>
              <a:t> die </a:t>
            </a:r>
            <a:r>
              <a:rPr lang="en-US" dirty="0" err="1"/>
              <a:t>Gletscher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/>
              <a:t>in </a:t>
            </a:r>
            <a:r>
              <a:rPr lang="en-US" dirty="0" err="1"/>
              <a:t>manchen</a:t>
            </a:r>
            <a:r>
              <a:rPr lang="en-US" dirty="0"/>
              <a:t> </a:t>
            </a:r>
            <a:r>
              <a:rPr lang="en-US" dirty="0" err="1"/>
              <a:t>Regionen</a:t>
            </a:r>
            <a:r>
              <a:rPr lang="en-US" dirty="0"/>
              <a:t> </a:t>
            </a:r>
            <a:r>
              <a:rPr lang="en-US" dirty="0" err="1"/>
              <a:t>rapide</a:t>
            </a:r>
            <a:r>
              <a:rPr lang="en-US" dirty="0"/>
              <a:t>: </a:t>
            </a:r>
            <a:r>
              <a:rPr lang="en-US" dirty="0" err="1"/>
              <a:t>Seit</a:t>
            </a:r>
            <a:r>
              <a:rPr lang="en-US" dirty="0"/>
              <a:t> den 1980er </a:t>
            </a:r>
            <a:r>
              <a:rPr lang="en-US" dirty="0" err="1"/>
              <a:t>Jahren</a:t>
            </a:r>
            <a:r>
              <a:rPr lang="en-US" dirty="0"/>
              <a:t> </a:t>
            </a:r>
            <a:r>
              <a:rPr lang="en-US" dirty="0" err="1"/>
              <a:t>ist</a:t>
            </a:r>
            <a:r>
              <a:rPr lang="en-US" dirty="0"/>
              <a:t> </a:t>
            </a:r>
            <a:r>
              <a:rPr lang="en-US" dirty="0" err="1"/>
              <a:t>etwa</a:t>
            </a:r>
            <a:r>
              <a:rPr lang="en-US" dirty="0"/>
              <a:t> </a:t>
            </a:r>
            <a:r>
              <a:rPr lang="en-US" dirty="0" err="1"/>
              <a:t>der</a:t>
            </a:r>
            <a:r>
              <a:rPr lang="en-US" dirty="0"/>
              <a:t> </a:t>
            </a:r>
            <a:r>
              <a:rPr lang="en-US" dirty="0" err="1"/>
              <a:t>Walliser</a:t>
            </a:r>
            <a:r>
              <a:rPr lang="en-US" dirty="0"/>
              <a:t> </a:t>
            </a:r>
            <a:r>
              <a:rPr lang="en-US" dirty="0" err="1"/>
              <a:t>Feegletscher</a:t>
            </a:r>
            <a:r>
              <a:rPr lang="en-US" dirty="0"/>
              <a:t> um die </a:t>
            </a:r>
            <a:r>
              <a:rPr lang="en-US" dirty="0" err="1" smtClean="0"/>
              <a:t>Hälfte</a:t>
            </a:r>
            <a:r>
              <a:rPr lang="en-US" dirty="0" smtClean="0"/>
              <a:t> </a:t>
            </a:r>
            <a:r>
              <a:rPr lang="en-US" dirty="0" err="1" smtClean="0"/>
              <a:t>zurückgegangen</a:t>
            </a:r>
            <a:r>
              <a:rPr lang="en-US" dirty="0"/>
              <a:t>. </a:t>
            </a:r>
            <a:endParaRPr lang="hr-HR" dirty="0" smtClean="0"/>
          </a:p>
          <a:p>
            <a:endParaRPr lang="en-US" dirty="0"/>
          </a:p>
        </p:txBody>
      </p:sp>
      <p:pic>
        <p:nvPicPr>
          <p:cNvPr id="4" name="Slika 3" descr=" / ©: Cactus26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3357562"/>
            <a:ext cx="3000396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hlinkClick r:id="rId2"/>
              </a:rPr>
              <a:t>Ozeane</a:t>
            </a:r>
            <a:r>
              <a:rPr lang="en-US" b="1" dirty="0" smtClean="0">
                <a:hlinkClick r:id="rId2"/>
              </a:rPr>
              <a:t> und </a:t>
            </a:r>
            <a:r>
              <a:rPr lang="en-US" b="1" dirty="0" err="1" smtClean="0">
                <a:hlinkClick r:id="rId2"/>
              </a:rPr>
              <a:t>Korallenriffe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●</a:t>
            </a:r>
            <a:r>
              <a:rPr lang="hr-HR" dirty="0" smtClean="0"/>
              <a:t> </a:t>
            </a:r>
            <a:r>
              <a:rPr lang="en-US" dirty="0" err="1" smtClean="0"/>
              <a:t>Meere</a:t>
            </a:r>
            <a:r>
              <a:rPr lang="en-US" dirty="0" smtClean="0"/>
              <a:t> </a:t>
            </a:r>
            <a:r>
              <a:rPr lang="en-US" dirty="0" err="1"/>
              <a:t>transportieren</a:t>
            </a:r>
            <a:r>
              <a:rPr lang="en-US" dirty="0"/>
              <a:t> </a:t>
            </a:r>
            <a:r>
              <a:rPr lang="en-US" dirty="0" err="1" smtClean="0"/>
              <a:t>Wärme</a:t>
            </a:r>
            <a:r>
              <a:rPr lang="en-US" dirty="0"/>
              <a:t>, </a:t>
            </a:r>
            <a:r>
              <a:rPr lang="en-US" dirty="0" err="1" smtClean="0"/>
              <a:t>kühlen</a:t>
            </a:r>
            <a:r>
              <a:rPr lang="en-US" dirty="0" smtClean="0"/>
              <a:t> </a:t>
            </a:r>
            <a:r>
              <a:rPr lang="en-US" dirty="0"/>
              <a:t>den </a:t>
            </a:r>
            <a:r>
              <a:rPr lang="en-US" dirty="0" err="1"/>
              <a:t>Planten</a:t>
            </a:r>
            <a:r>
              <a:rPr lang="en-US" dirty="0"/>
              <a:t> und </a:t>
            </a:r>
            <a:r>
              <a:rPr lang="en-US" dirty="0" err="1"/>
              <a:t>speichern</a:t>
            </a:r>
            <a:r>
              <a:rPr lang="en-US" dirty="0"/>
              <a:t> </a:t>
            </a:r>
            <a:r>
              <a:rPr lang="en-US" dirty="0" err="1"/>
              <a:t>riesige</a:t>
            </a:r>
            <a:r>
              <a:rPr lang="en-US" dirty="0"/>
              <a:t> </a:t>
            </a:r>
            <a:r>
              <a:rPr lang="en-US" dirty="0" err="1"/>
              <a:t>Mengen</a:t>
            </a:r>
            <a:r>
              <a:rPr lang="en-US" dirty="0"/>
              <a:t> an CO</a:t>
            </a:r>
            <a:r>
              <a:rPr lang="en-US" baseline="-25000" dirty="0"/>
              <a:t>2</a:t>
            </a:r>
            <a:r>
              <a:rPr lang="en-US" dirty="0"/>
              <a:t>. Die </a:t>
            </a:r>
            <a:r>
              <a:rPr lang="en-US" dirty="0" err="1"/>
              <a:t>Ozeane</a:t>
            </a:r>
            <a:r>
              <a:rPr lang="en-US" dirty="0"/>
              <a:t> </a:t>
            </a:r>
            <a:r>
              <a:rPr lang="en-US" dirty="0" err="1"/>
              <a:t>nehmen</a:t>
            </a:r>
            <a:r>
              <a:rPr lang="en-US" dirty="0"/>
              <a:t> </a:t>
            </a:r>
            <a:r>
              <a:rPr lang="en-US" dirty="0" err="1"/>
              <a:t>immer</a:t>
            </a:r>
            <a:r>
              <a:rPr lang="en-US" dirty="0"/>
              <a:t> </a:t>
            </a:r>
            <a:r>
              <a:rPr lang="en-US" dirty="0" err="1"/>
              <a:t>weniger</a:t>
            </a:r>
            <a:r>
              <a:rPr lang="en-US" dirty="0"/>
              <a:t> </a:t>
            </a:r>
            <a:r>
              <a:rPr lang="en-US" dirty="0" err="1"/>
              <a:t>Kohlendioxid</a:t>
            </a:r>
            <a:r>
              <a:rPr lang="en-US" dirty="0"/>
              <a:t> auf, </a:t>
            </a:r>
            <a:r>
              <a:rPr lang="en-US" dirty="0" err="1"/>
              <a:t>versauern</a:t>
            </a:r>
            <a:r>
              <a:rPr lang="en-US" dirty="0"/>
              <a:t>, </a:t>
            </a:r>
            <a:r>
              <a:rPr lang="en-US" dirty="0" err="1" smtClean="0"/>
              <a:t>erwärmen</a:t>
            </a:r>
            <a:r>
              <a:rPr lang="en-US" dirty="0" smtClean="0"/>
              <a:t> </a:t>
            </a:r>
            <a:r>
              <a:rPr lang="en-US" dirty="0" err="1"/>
              <a:t>sich</a:t>
            </a:r>
            <a:r>
              <a:rPr lang="en-US" dirty="0"/>
              <a:t> und </a:t>
            </a:r>
            <a:r>
              <a:rPr lang="en-US" dirty="0" err="1"/>
              <a:t>der</a:t>
            </a:r>
            <a:r>
              <a:rPr lang="en-US" dirty="0"/>
              <a:t> </a:t>
            </a:r>
            <a:r>
              <a:rPr lang="en-US" dirty="0" err="1"/>
              <a:t>Meeresspiegel</a:t>
            </a:r>
            <a:r>
              <a:rPr lang="en-US" dirty="0"/>
              <a:t> </a:t>
            </a:r>
            <a:r>
              <a:rPr lang="en-US" dirty="0" err="1"/>
              <a:t>steigt</a:t>
            </a:r>
            <a:r>
              <a:rPr lang="en-US" dirty="0" smtClean="0"/>
              <a:t>.</a:t>
            </a:r>
            <a:endParaRPr lang="hr-HR" dirty="0" smtClean="0"/>
          </a:p>
          <a:p>
            <a:endParaRPr lang="en-US" dirty="0"/>
          </a:p>
        </p:txBody>
      </p:sp>
      <p:pic>
        <p:nvPicPr>
          <p:cNvPr id="4" name="Slika 3" descr="Fiji is famous throughout the world for spectacularly rich and vibrant soft coral reefs. Fed by ... / ©: Cat Holloway / WWF-Canon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3786190"/>
            <a:ext cx="2928958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b="1" u="sng" dirty="0" err="1" smtClean="0">
                <a:solidFill>
                  <a:srgbClr val="00B0F0"/>
                </a:solidFill>
              </a:rPr>
              <a:t>Vergleich</a:t>
            </a:r>
            <a:r>
              <a:rPr lang="hr-HR" sz="2400" b="1" u="sng" dirty="0" smtClean="0">
                <a:solidFill>
                  <a:srgbClr val="00B0F0"/>
                </a:solidFill>
              </a:rPr>
              <a:t> der </a:t>
            </a:r>
            <a:r>
              <a:rPr lang="hr-HR" sz="2400" b="1" u="sng" dirty="0" err="1" smtClean="0">
                <a:solidFill>
                  <a:srgbClr val="00B0F0"/>
                </a:solidFill>
              </a:rPr>
              <a:t>phänologischen</a:t>
            </a:r>
            <a:r>
              <a:rPr lang="hr-HR" sz="2400" b="1" u="sng" dirty="0" smtClean="0">
                <a:solidFill>
                  <a:srgbClr val="00B0F0"/>
                </a:solidFill>
              </a:rPr>
              <a:t> </a:t>
            </a:r>
            <a:r>
              <a:rPr lang="hr-HR" sz="2400" b="1" u="sng" dirty="0" err="1" smtClean="0">
                <a:solidFill>
                  <a:srgbClr val="00B0F0"/>
                </a:solidFill>
              </a:rPr>
              <a:t>Jahreszeitenlänge</a:t>
            </a:r>
            <a:endParaRPr lang="en-US" sz="2400" b="1" u="sng" dirty="0">
              <a:solidFill>
                <a:srgbClr val="00B0F0"/>
              </a:solidFill>
            </a:endParaRPr>
          </a:p>
        </p:txBody>
      </p:sp>
      <p:pic>
        <p:nvPicPr>
          <p:cNvPr id="20482" name="Picture 2" descr="C:\Users\Andjela Behin\Desktop\klimawandel9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1550" y="1527175"/>
            <a:ext cx="8144387" cy="4572000"/>
          </a:xfrm>
          <a:prstGeom prst="rect">
            <a:avLst/>
          </a:prstGeom>
          <a:noFill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u="sng" dirty="0" err="1" smtClean="0">
                <a:solidFill>
                  <a:srgbClr val="00B0F0"/>
                </a:solidFill>
              </a:rPr>
              <a:t>Ursachen</a:t>
            </a:r>
            <a:r>
              <a:rPr lang="hr-HR" b="1" u="sng" dirty="0" smtClean="0">
                <a:solidFill>
                  <a:srgbClr val="00B0F0"/>
                </a:solidFill>
              </a:rPr>
              <a:t> </a:t>
            </a:r>
            <a:r>
              <a:rPr lang="hr-HR" b="1" u="sng" dirty="0" err="1" smtClean="0">
                <a:solidFill>
                  <a:srgbClr val="00B0F0"/>
                </a:solidFill>
              </a:rPr>
              <a:t>des</a:t>
            </a:r>
            <a:r>
              <a:rPr lang="hr-HR" b="1" u="sng" dirty="0" smtClean="0">
                <a:solidFill>
                  <a:srgbClr val="00B0F0"/>
                </a:solidFill>
              </a:rPr>
              <a:t> </a:t>
            </a:r>
            <a:r>
              <a:rPr lang="hr-HR" b="1" u="sng" dirty="0" err="1" smtClean="0">
                <a:solidFill>
                  <a:srgbClr val="00B0F0"/>
                </a:solidFill>
              </a:rPr>
              <a:t>Klimawandels</a:t>
            </a:r>
            <a:endParaRPr lang="en-US" b="1" u="sng" dirty="0">
              <a:solidFill>
                <a:srgbClr val="00B0F0"/>
              </a:solidFill>
            </a:endParaRPr>
          </a:p>
        </p:txBody>
      </p:sp>
      <p:pic>
        <p:nvPicPr>
          <p:cNvPr id="21506" name="Picture 2" descr="C:\Users\Andjela Behin\Desktop\klimawandel-ursachen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527175"/>
            <a:ext cx="5715040" cy="4572000"/>
          </a:xfrm>
          <a:prstGeom prst="rect">
            <a:avLst/>
          </a:prstGeom>
          <a:noFill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u="sng" dirty="0" err="1" smtClean="0">
                <a:solidFill>
                  <a:srgbClr val="00B0F0"/>
                </a:solidFill>
              </a:rPr>
              <a:t>Ein</a:t>
            </a:r>
            <a:r>
              <a:rPr lang="hr-HR" b="1" u="sng" dirty="0" smtClean="0">
                <a:solidFill>
                  <a:srgbClr val="00B0F0"/>
                </a:solidFill>
              </a:rPr>
              <a:t> Planet </a:t>
            </a:r>
            <a:r>
              <a:rPr lang="hr-HR" b="1" u="sng" dirty="0" err="1" smtClean="0">
                <a:solidFill>
                  <a:srgbClr val="00B0F0"/>
                </a:solidFill>
              </a:rPr>
              <a:t>bekommt</a:t>
            </a:r>
            <a:r>
              <a:rPr lang="hr-HR" b="1" u="sng" dirty="0" smtClean="0">
                <a:solidFill>
                  <a:srgbClr val="00B0F0"/>
                </a:solidFill>
              </a:rPr>
              <a:t> </a:t>
            </a:r>
            <a:r>
              <a:rPr lang="hr-HR" b="1" u="sng" dirty="0" err="1" smtClean="0">
                <a:solidFill>
                  <a:srgbClr val="00B0F0"/>
                </a:solidFill>
              </a:rPr>
              <a:t>Fieber</a:t>
            </a:r>
            <a:endParaRPr lang="en-US" b="1" u="sng" dirty="0">
              <a:solidFill>
                <a:srgbClr val="00B0F0"/>
              </a:solidFill>
            </a:endParaRPr>
          </a:p>
        </p:txBody>
      </p:sp>
      <p:pic>
        <p:nvPicPr>
          <p:cNvPr id="22530" name="Picture 2" descr="C:\Users\Andjela Behin\Desktop\klima_erde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527174"/>
            <a:ext cx="6357982" cy="4687907"/>
          </a:xfrm>
          <a:prstGeom prst="rect">
            <a:avLst/>
          </a:prstGeom>
          <a:noFill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u="sng" dirty="0" err="1" smtClean="0">
                <a:solidFill>
                  <a:srgbClr val="00B0F0"/>
                </a:solidFill>
              </a:rPr>
              <a:t>Was</a:t>
            </a:r>
            <a:r>
              <a:rPr lang="hr-HR" b="1" u="sng" dirty="0" smtClean="0">
                <a:solidFill>
                  <a:srgbClr val="00B0F0"/>
                </a:solidFill>
              </a:rPr>
              <a:t> </a:t>
            </a:r>
            <a:r>
              <a:rPr lang="hr-HR" b="1" u="sng" dirty="0" err="1" smtClean="0">
                <a:solidFill>
                  <a:srgbClr val="00B0F0"/>
                </a:solidFill>
              </a:rPr>
              <a:t>sagt</a:t>
            </a:r>
            <a:r>
              <a:rPr lang="hr-HR" b="1" u="sng" dirty="0" smtClean="0">
                <a:solidFill>
                  <a:srgbClr val="00B0F0"/>
                </a:solidFill>
              </a:rPr>
              <a:t> der </a:t>
            </a:r>
            <a:r>
              <a:rPr lang="hr-HR" b="1" u="sng" dirty="0" err="1" smtClean="0">
                <a:solidFill>
                  <a:srgbClr val="00B0F0"/>
                </a:solidFill>
              </a:rPr>
              <a:t>Weihnachtsmann</a:t>
            </a:r>
            <a:r>
              <a:rPr lang="hr-HR" b="1" u="sng" dirty="0" smtClean="0">
                <a:solidFill>
                  <a:srgbClr val="00B0F0"/>
                </a:solidFill>
              </a:rPr>
              <a:t> </a:t>
            </a:r>
            <a:r>
              <a:rPr lang="hr-HR" b="1" u="sng" dirty="0" err="1" smtClean="0">
                <a:solidFill>
                  <a:srgbClr val="00B0F0"/>
                </a:solidFill>
              </a:rPr>
              <a:t>dazu</a:t>
            </a:r>
            <a:r>
              <a:rPr lang="hr-HR" b="1" u="sng" dirty="0" smtClean="0">
                <a:solidFill>
                  <a:srgbClr val="00B0F0"/>
                </a:solidFill>
              </a:rPr>
              <a:t>…?</a:t>
            </a:r>
            <a:endParaRPr lang="en-US" b="1" u="sng" dirty="0">
              <a:solidFill>
                <a:srgbClr val="00B0F0"/>
              </a:solidFill>
            </a:endParaRPr>
          </a:p>
        </p:txBody>
      </p:sp>
      <p:pic>
        <p:nvPicPr>
          <p:cNvPr id="19458" name="Picture 2" descr="C:\Users\Andjela Behin\Desktop\klimawandel10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928926" y="1785926"/>
            <a:ext cx="3786214" cy="4357717"/>
          </a:xfrm>
          <a:prstGeom prst="rect">
            <a:avLst/>
          </a:prstGeom>
          <a:noFill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u="sng" dirty="0" err="1" smtClean="0">
                <a:solidFill>
                  <a:srgbClr val="00B0F0"/>
                </a:solidFill>
              </a:rPr>
              <a:t>Die</a:t>
            </a:r>
            <a:r>
              <a:rPr lang="hr-HR" b="1" u="sng" dirty="0" smtClean="0">
                <a:solidFill>
                  <a:srgbClr val="00B0F0"/>
                </a:solidFill>
              </a:rPr>
              <a:t> </a:t>
            </a:r>
            <a:r>
              <a:rPr lang="hr-HR" b="1" u="sng" dirty="0" err="1" smtClean="0">
                <a:solidFill>
                  <a:srgbClr val="00B0F0"/>
                </a:solidFill>
              </a:rPr>
              <a:t>Temperatur</a:t>
            </a:r>
            <a:endParaRPr lang="en-US" b="1" u="sng" dirty="0">
              <a:solidFill>
                <a:srgbClr val="00B0F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dirty="0" smtClean="0"/>
              <a:t>  ● </a:t>
            </a:r>
            <a:r>
              <a:rPr lang="en-US" dirty="0" smtClean="0"/>
              <a:t>Es </a:t>
            </a:r>
            <a:r>
              <a:rPr lang="en-US" dirty="0" err="1"/>
              <a:t>wird</a:t>
            </a:r>
            <a:r>
              <a:rPr lang="en-US" dirty="0"/>
              <a:t> </a:t>
            </a:r>
            <a:r>
              <a:rPr lang="en-US" dirty="0" err="1" smtClean="0"/>
              <a:t>wärmer</a:t>
            </a:r>
            <a:r>
              <a:rPr lang="en-US" dirty="0" smtClean="0"/>
              <a:t> </a:t>
            </a:r>
            <a:r>
              <a:rPr lang="en-US" dirty="0"/>
              <a:t>auf </a:t>
            </a:r>
            <a:r>
              <a:rPr lang="en-US" dirty="0" err="1"/>
              <a:t>der</a:t>
            </a:r>
            <a:r>
              <a:rPr lang="en-US" dirty="0"/>
              <a:t> </a:t>
            </a:r>
            <a:r>
              <a:rPr lang="en-US" dirty="0" err="1"/>
              <a:t>Erde</a:t>
            </a:r>
            <a:r>
              <a:rPr lang="en-US" dirty="0"/>
              <a:t>. Und </a:t>
            </a:r>
            <a:r>
              <a:rPr lang="en-US" dirty="0" err="1"/>
              <a:t>zwar</a:t>
            </a:r>
            <a:r>
              <a:rPr lang="en-US" dirty="0"/>
              <a:t> </a:t>
            </a:r>
            <a:r>
              <a:rPr lang="en-US" dirty="0" err="1"/>
              <a:t>beunruhigend</a:t>
            </a:r>
            <a:r>
              <a:rPr lang="en-US" dirty="0"/>
              <a:t> </a:t>
            </a:r>
            <a:r>
              <a:rPr lang="en-US" dirty="0" err="1"/>
              <a:t>schnell</a:t>
            </a:r>
            <a:r>
              <a:rPr lang="en-US" dirty="0"/>
              <a:t>. Was das </a:t>
            </a:r>
            <a:r>
              <a:rPr lang="en-US" dirty="0" err="1"/>
              <a:t>Klima</a:t>
            </a:r>
            <a:r>
              <a:rPr lang="en-US" dirty="0"/>
              <a:t> in </a:t>
            </a:r>
            <a:r>
              <a:rPr lang="en-US" dirty="0" err="1"/>
              <a:t>vormenschlichen</a:t>
            </a:r>
            <a:r>
              <a:rPr lang="en-US" dirty="0"/>
              <a:t> </a:t>
            </a:r>
            <a:r>
              <a:rPr lang="en-US" dirty="0" err="1"/>
              <a:t>Zeiten</a:t>
            </a:r>
            <a:r>
              <a:rPr lang="en-US" dirty="0"/>
              <a:t> in </a:t>
            </a:r>
            <a:r>
              <a:rPr lang="en-US" dirty="0" err="1"/>
              <a:t>Jahrtausenden</a:t>
            </a:r>
            <a:r>
              <a:rPr lang="en-US" dirty="0"/>
              <a:t> </a:t>
            </a:r>
            <a:r>
              <a:rPr lang="en-US" dirty="0" err="1"/>
              <a:t>durchgemacht</a:t>
            </a:r>
            <a:r>
              <a:rPr lang="en-US" dirty="0"/>
              <a:t> hat, </a:t>
            </a:r>
            <a:r>
              <a:rPr lang="en-US" dirty="0" err="1"/>
              <a:t>erleben</a:t>
            </a:r>
            <a:r>
              <a:rPr lang="en-US" dirty="0"/>
              <a:t> </a:t>
            </a:r>
            <a:r>
              <a:rPr lang="en-US" dirty="0" err="1"/>
              <a:t>wir</a:t>
            </a:r>
            <a:r>
              <a:rPr lang="en-US" dirty="0"/>
              <a:t> </a:t>
            </a:r>
            <a:r>
              <a:rPr lang="en-US" dirty="0" err="1"/>
              <a:t>jetzt</a:t>
            </a:r>
            <a:r>
              <a:rPr lang="en-US" dirty="0"/>
              <a:t> </a:t>
            </a:r>
            <a:r>
              <a:rPr lang="en-US" dirty="0" err="1"/>
              <a:t>innerhalb</a:t>
            </a:r>
            <a:r>
              <a:rPr lang="en-US" dirty="0"/>
              <a:t> von 100 </a:t>
            </a:r>
            <a:r>
              <a:rPr lang="en-US" dirty="0" err="1"/>
              <a:t>Jahren</a:t>
            </a:r>
            <a:r>
              <a:rPr lang="en-US" dirty="0"/>
              <a:t>. 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   ● D</a:t>
            </a:r>
            <a:r>
              <a:rPr lang="en-US" dirty="0" err="1" smtClean="0"/>
              <a:t>ie</a:t>
            </a:r>
            <a:r>
              <a:rPr lang="en-US" dirty="0" smtClean="0"/>
              <a:t> </a:t>
            </a:r>
            <a:r>
              <a:rPr lang="en-US" dirty="0" err="1" smtClean="0"/>
              <a:t>Durchschnittstemperatur</a:t>
            </a:r>
            <a:r>
              <a:rPr lang="hr-HR" dirty="0" smtClean="0"/>
              <a:t> </a:t>
            </a:r>
            <a:r>
              <a:rPr lang="hr-HR" dirty="0" err="1" smtClean="0"/>
              <a:t>könnte</a:t>
            </a:r>
            <a:r>
              <a:rPr lang="en-US" dirty="0" smtClean="0"/>
              <a:t> </a:t>
            </a:r>
            <a:r>
              <a:rPr lang="en-US" dirty="0" err="1"/>
              <a:t>innerhalb</a:t>
            </a:r>
            <a:r>
              <a:rPr lang="en-US" dirty="0"/>
              <a:t> </a:t>
            </a:r>
            <a:r>
              <a:rPr lang="en-US" dirty="0" err="1"/>
              <a:t>weniger</a:t>
            </a:r>
            <a:r>
              <a:rPr lang="en-US" dirty="0"/>
              <a:t> </a:t>
            </a:r>
            <a:r>
              <a:rPr lang="en-US" dirty="0" err="1"/>
              <a:t>Jahrzehnte</a:t>
            </a:r>
            <a:r>
              <a:rPr lang="en-US" dirty="0"/>
              <a:t> um </a:t>
            </a:r>
            <a:r>
              <a:rPr lang="en-US" dirty="0" err="1"/>
              <a:t>mehrere</a:t>
            </a:r>
            <a:r>
              <a:rPr lang="en-US" dirty="0"/>
              <a:t> Grad </a:t>
            </a:r>
            <a:r>
              <a:rPr lang="en-US" dirty="0" err="1"/>
              <a:t>steigen</a:t>
            </a:r>
            <a:r>
              <a:rPr lang="en-US" dirty="0" smtClean="0"/>
              <a:t>.</a:t>
            </a: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85720" y="85723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hr-HR" sz="5300" b="1" dirty="0" smtClean="0"/>
              <a:t/>
            </a:r>
            <a:br>
              <a:rPr lang="hr-HR" sz="5300" b="1" dirty="0" smtClean="0"/>
            </a:br>
            <a:r>
              <a:rPr lang="hr-HR" sz="5300" b="1" dirty="0" smtClean="0"/>
              <a:t/>
            </a:r>
            <a:br>
              <a:rPr lang="hr-HR" sz="5300" b="1" dirty="0" smtClean="0"/>
            </a:br>
            <a:r>
              <a:rPr lang="hr-HR" sz="5300" b="1" dirty="0" smtClean="0"/>
              <a:t/>
            </a:r>
            <a:br>
              <a:rPr lang="hr-HR" sz="5300" b="1" dirty="0" smtClean="0"/>
            </a:br>
            <a:r>
              <a:rPr lang="hr-HR" sz="5300" b="1" dirty="0" smtClean="0"/>
              <a:t/>
            </a:r>
            <a:br>
              <a:rPr lang="hr-HR" sz="5300" b="1" dirty="0" smtClean="0"/>
            </a:br>
            <a:r>
              <a:rPr lang="hr-HR" sz="5300" b="1" dirty="0" smtClean="0"/>
              <a:t/>
            </a:r>
            <a:br>
              <a:rPr lang="hr-HR" sz="5300" b="1" dirty="0" smtClean="0"/>
            </a:br>
            <a:r>
              <a:rPr lang="hr-HR" sz="5300" b="1" dirty="0" smtClean="0"/>
              <a:t>  </a:t>
            </a:r>
            <a:r>
              <a:rPr lang="en-US" sz="4000" b="1" u="sng" dirty="0" smtClean="0">
                <a:solidFill>
                  <a:srgbClr val="00B0F0"/>
                </a:solidFill>
              </a:rPr>
              <a:t>Die </a:t>
            </a:r>
            <a:r>
              <a:rPr lang="en-US" sz="4000" b="1" u="sng" dirty="0" err="1">
                <a:solidFill>
                  <a:srgbClr val="00B0F0"/>
                </a:solidFill>
              </a:rPr>
              <a:t>Ursachen</a:t>
            </a:r>
            <a:r>
              <a:rPr lang="en-US" sz="4000" b="1" u="sng" dirty="0">
                <a:solidFill>
                  <a:srgbClr val="00B0F0"/>
                </a:solidFill>
              </a:rPr>
              <a:t> des </a:t>
            </a:r>
            <a:r>
              <a:rPr lang="en-US" sz="4000" b="1" u="sng" dirty="0" err="1">
                <a:solidFill>
                  <a:srgbClr val="00B0F0"/>
                </a:solidFill>
              </a:rPr>
              <a:t>Klimawandels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hr-HR" sz="4000" dirty="0" smtClean="0"/>
          </a:p>
          <a:p>
            <a:pPr>
              <a:buNone/>
            </a:pPr>
            <a:r>
              <a:rPr lang="hr-HR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●</a:t>
            </a:r>
            <a:r>
              <a:rPr lang="en-US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Der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</a:t>
            </a:r>
            <a:r>
              <a:rPr lang="en-US" sz="4000" b="1" dirty="0" err="1" smtClean="0">
                <a:solidFill>
                  <a:schemeClr val="bg2">
                    <a:lumMod val="10000"/>
                  </a:schemeClr>
                </a:solidFill>
              </a:rPr>
              <a:t>reibhauseffekt</a:t>
            </a:r>
            <a:endParaRPr lang="en-US" sz="4000" dirty="0">
              <a:solidFill>
                <a:schemeClr val="bg2">
                  <a:lumMod val="10000"/>
                </a:schemeClr>
              </a:solidFill>
            </a:endParaRPr>
          </a:p>
          <a:p>
            <a:pPr>
              <a:buNone/>
            </a:pP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●</a:t>
            </a:r>
            <a:r>
              <a:rPr lang="en-US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Energie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aus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Kohle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●</a:t>
            </a:r>
            <a:r>
              <a:rPr lang="en-US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Verkehr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●</a:t>
            </a:r>
            <a:r>
              <a:rPr lang="en-US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Ernährungsverhalten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sz="4000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hlinkClick r:id="rId2"/>
              </a:rPr>
              <a:t>Der</a:t>
            </a:r>
            <a:r>
              <a:rPr lang="en-US" b="1" dirty="0" smtClean="0">
                <a:hlinkClick r:id="rId2"/>
              </a:rPr>
              <a:t> </a:t>
            </a:r>
            <a:r>
              <a:rPr lang="en-US" b="1" dirty="0" err="1" smtClean="0">
                <a:hlinkClick r:id="rId2"/>
              </a:rPr>
              <a:t>Treibhauseffekt</a:t>
            </a:r>
            <a:endParaRPr lang="en-US" dirty="0"/>
          </a:p>
        </p:txBody>
      </p:sp>
      <p:pic>
        <p:nvPicPr>
          <p:cNvPr id="5" name="Rezervirano mjesto sadržaja 4" descr="Treibhauseffekt / ©: Illustration: Nicolas d'Aujourd'hui">
            <a:hlinkClick r:id="rId2"/>
          </p:cNvPr>
          <p:cNvPicPr>
            <a:picLocks noGrp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14348" y="1428736"/>
            <a:ext cx="2794000" cy="184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ravokutnik 5"/>
          <p:cNvSpPr/>
          <p:nvPr/>
        </p:nvSpPr>
        <p:spPr>
          <a:xfrm>
            <a:off x="857224" y="3500438"/>
            <a:ext cx="764386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●</a:t>
            </a:r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r>
              <a:rPr lang="en-US" dirty="0" smtClean="0"/>
              <a:t>-Emissionen </a:t>
            </a:r>
            <a:r>
              <a:rPr lang="en-US" dirty="0" err="1"/>
              <a:t>durch</a:t>
            </a:r>
            <a:r>
              <a:rPr lang="en-US" dirty="0"/>
              <a:t> die </a:t>
            </a:r>
            <a:r>
              <a:rPr lang="en-US" dirty="0" err="1"/>
              <a:t>Verbrennung</a:t>
            </a:r>
            <a:r>
              <a:rPr lang="en-US" dirty="0"/>
              <a:t> </a:t>
            </a:r>
            <a:r>
              <a:rPr lang="en-US" dirty="0" err="1"/>
              <a:t>fossiler</a:t>
            </a:r>
            <a:r>
              <a:rPr lang="en-US" dirty="0"/>
              <a:t> </a:t>
            </a:r>
            <a:r>
              <a:rPr lang="en-US" dirty="0" err="1" smtClean="0"/>
              <a:t>Energieträger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 smtClean="0"/>
              <a:t>Erdöl</a:t>
            </a:r>
            <a:r>
              <a:rPr lang="en-US" dirty="0"/>
              <a:t>, </a:t>
            </a:r>
            <a:r>
              <a:rPr lang="en-US" dirty="0" err="1"/>
              <a:t>Erdgas</a:t>
            </a:r>
            <a:r>
              <a:rPr lang="en-US" dirty="0"/>
              <a:t>, Braun- und </a:t>
            </a:r>
            <a:r>
              <a:rPr lang="en-US" dirty="0" err="1"/>
              <a:t>Steinkohle</a:t>
            </a:r>
            <a:r>
              <a:rPr lang="en-US" dirty="0"/>
              <a:t>) </a:t>
            </a:r>
            <a:r>
              <a:rPr lang="en-US" dirty="0" err="1"/>
              <a:t>zur</a:t>
            </a:r>
            <a:r>
              <a:rPr lang="en-US" dirty="0"/>
              <a:t> Strom- und </a:t>
            </a:r>
            <a:r>
              <a:rPr lang="en-US" dirty="0" err="1" smtClean="0"/>
              <a:t>Wärmegewinnung</a:t>
            </a:r>
            <a:r>
              <a:rPr lang="en-US" dirty="0" smtClean="0"/>
              <a:t> </a:t>
            </a:r>
            <a:r>
              <a:rPr lang="en-US" dirty="0" err="1"/>
              <a:t>sowie</a:t>
            </a:r>
            <a:r>
              <a:rPr lang="en-US" dirty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Mobilitä</a:t>
            </a:r>
            <a:r>
              <a:rPr lang="hr-HR" dirty="0" smtClean="0"/>
              <a:t>t</a:t>
            </a:r>
            <a:r>
              <a:rPr lang="en-US" dirty="0" smtClean="0"/>
              <a:t> </a:t>
            </a:r>
            <a:r>
              <a:rPr lang="en-US" dirty="0" err="1"/>
              <a:t>sind</a:t>
            </a:r>
            <a:r>
              <a:rPr lang="en-US" dirty="0"/>
              <a:t> </a:t>
            </a:r>
            <a:r>
              <a:rPr lang="en-US" dirty="0" err="1"/>
              <a:t>der</a:t>
            </a:r>
            <a:r>
              <a:rPr lang="en-US" dirty="0"/>
              <a:t> </a:t>
            </a:r>
            <a:r>
              <a:rPr lang="en-US" dirty="0" err="1"/>
              <a:t>treibende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der</a:t>
            </a:r>
            <a:r>
              <a:rPr lang="en-US" dirty="0"/>
              <a:t> </a:t>
            </a:r>
            <a:r>
              <a:rPr lang="en-US" dirty="0" err="1" smtClean="0"/>
              <a:t>Klimaerwärmung</a:t>
            </a:r>
            <a:r>
              <a:rPr lang="hr-HR" dirty="0" smtClean="0"/>
              <a:t>.</a:t>
            </a:r>
          </a:p>
          <a:p>
            <a:endParaRPr lang="hr-HR" dirty="0" smtClean="0"/>
          </a:p>
          <a:p>
            <a:r>
              <a:rPr lang="en-US" dirty="0" smtClean="0"/>
              <a:t>●</a:t>
            </a:r>
            <a:r>
              <a:rPr lang="en-US" dirty="0" err="1" smtClean="0"/>
              <a:t>Hinzu</a:t>
            </a:r>
            <a:r>
              <a:rPr lang="en-US" dirty="0" smtClean="0"/>
              <a:t> </a:t>
            </a:r>
            <a:r>
              <a:rPr lang="en-US" dirty="0" err="1"/>
              <a:t>kommen</a:t>
            </a:r>
            <a:r>
              <a:rPr lang="en-US" dirty="0"/>
              <a:t> </a:t>
            </a:r>
            <a:r>
              <a:rPr lang="en-US" dirty="0" err="1"/>
              <a:t>Treibhausgase</a:t>
            </a:r>
            <a:r>
              <a:rPr lang="en-US" dirty="0"/>
              <a:t> </a:t>
            </a:r>
            <a:r>
              <a:rPr lang="en-US" dirty="0" err="1"/>
              <a:t>aus</a:t>
            </a:r>
            <a:r>
              <a:rPr lang="en-US" dirty="0"/>
              <a:t> </a:t>
            </a:r>
            <a:r>
              <a:rPr lang="en-US" dirty="0" err="1"/>
              <a:t>der</a:t>
            </a:r>
            <a:r>
              <a:rPr lang="en-US" dirty="0"/>
              <a:t> </a:t>
            </a:r>
            <a:r>
              <a:rPr lang="en-US" dirty="0" err="1"/>
              <a:t>Industrie</a:t>
            </a:r>
            <a:r>
              <a:rPr lang="en-US" dirty="0"/>
              <a:t>, </a:t>
            </a:r>
            <a:r>
              <a:rPr lang="en-US" dirty="0" err="1"/>
              <a:t>der</a:t>
            </a:r>
            <a:r>
              <a:rPr lang="en-US" dirty="0"/>
              <a:t> Land- und </a:t>
            </a:r>
            <a:r>
              <a:rPr lang="en-US" dirty="0" err="1" smtClean="0"/>
              <a:t>Forstwirtschaft</a:t>
            </a:r>
            <a:r>
              <a:rPr lang="hr-HR" dirty="0" smtClean="0"/>
              <a:t>.</a:t>
            </a:r>
            <a:endParaRPr lang="hr-HR" dirty="0" smtClean="0"/>
          </a:p>
          <a:p>
            <a:endParaRPr lang="en-US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hlinkClick r:id="rId2"/>
              </a:rPr>
              <a:t>Energie</a:t>
            </a:r>
            <a:r>
              <a:rPr lang="en-US" b="1" dirty="0" smtClean="0">
                <a:hlinkClick r:id="rId2"/>
              </a:rPr>
              <a:t> </a:t>
            </a:r>
            <a:r>
              <a:rPr lang="en-US" b="1" dirty="0" err="1" smtClean="0">
                <a:hlinkClick r:id="rId2"/>
              </a:rPr>
              <a:t>aus</a:t>
            </a:r>
            <a:r>
              <a:rPr lang="en-US" b="1" dirty="0" smtClean="0">
                <a:hlinkClick r:id="rId2"/>
              </a:rPr>
              <a:t> </a:t>
            </a:r>
            <a:r>
              <a:rPr lang="en-US" b="1" dirty="0" err="1" smtClean="0">
                <a:hlinkClick r:id="rId2"/>
              </a:rPr>
              <a:t>Kohle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pPr>
              <a:buNone/>
            </a:pPr>
            <a:r>
              <a:rPr lang="en-US" dirty="0" smtClean="0"/>
              <a:t>●</a:t>
            </a:r>
            <a:r>
              <a:rPr lang="hr-HR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/>
              <a:t>mittelgrosses</a:t>
            </a:r>
            <a:r>
              <a:rPr lang="en-US" dirty="0"/>
              <a:t> </a:t>
            </a:r>
            <a:r>
              <a:rPr lang="en-US" dirty="0" err="1"/>
              <a:t>Kohlekraftwerk</a:t>
            </a:r>
            <a:r>
              <a:rPr lang="en-US" dirty="0"/>
              <a:t> </a:t>
            </a:r>
            <a:r>
              <a:rPr lang="en-US" dirty="0" err="1" smtClean="0"/>
              <a:t>stösst</a:t>
            </a:r>
            <a:r>
              <a:rPr lang="en-US" dirty="0" smtClean="0"/>
              <a:t> </a:t>
            </a:r>
            <a:r>
              <a:rPr lang="en-US" dirty="0" err="1"/>
              <a:t>rund</a:t>
            </a:r>
            <a:r>
              <a:rPr lang="en-US" dirty="0"/>
              <a:t> 10 </a:t>
            </a:r>
            <a:r>
              <a:rPr lang="en-US" dirty="0" err="1"/>
              <a:t>Millionen</a:t>
            </a:r>
            <a:r>
              <a:rPr lang="en-US" dirty="0"/>
              <a:t> </a:t>
            </a:r>
            <a:r>
              <a:rPr lang="en-US" dirty="0" err="1"/>
              <a:t>Tonnen</a:t>
            </a:r>
            <a:r>
              <a:rPr lang="en-US" dirty="0"/>
              <a:t> CO</a:t>
            </a:r>
            <a:r>
              <a:rPr lang="en-US" baseline="-25000" dirty="0"/>
              <a:t>2</a:t>
            </a:r>
            <a:r>
              <a:rPr lang="en-US" dirty="0"/>
              <a:t> pro </a:t>
            </a:r>
            <a:r>
              <a:rPr lang="en-US" dirty="0" err="1"/>
              <a:t>Jahr</a:t>
            </a:r>
            <a:r>
              <a:rPr lang="en-US" dirty="0"/>
              <a:t> </a:t>
            </a:r>
            <a:r>
              <a:rPr lang="en-US" dirty="0" err="1" smtClean="0"/>
              <a:t>aus</a:t>
            </a:r>
            <a:r>
              <a:rPr lang="hr-HR" dirty="0"/>
              <a:t>.</a:t>
            </a:r>
            <a:r>
              <a:rPr lang="en-US" dirty="0" smtClean="0"/>
              <a:t> </a:t>
            </a:r>
            <a:r>
              <a:rPr lang="hr-HR" dirty="0" smtClean="0"/>
              <a:t>S</a:t>
            </a:r>
            <a:r>
              <a:rPr lang="en-US" dirty="0" smtClean="0"/>
              <a:t>o </a:t>
            </a:r>
            <a:r>
              <a:rPr lang="en-US" dirty="0" err="1"/>
              <a:t>viel</a:t>
            </a:r>
            <a:r>
              <a:rPr lang="en-US" dirty="0"/>
              <a:t> </a:t>
            </a:r>
            <a:r>
              <a:rPr lang="en-US" dirty="0" err="1"/>
              <a:t>wie</a:t>
            </a:r>
            <a:r>
              <a:rPr lang="en-US" dirty="0"/>
              <a:t> </a:t>
            </a:r>
            <a:r>
              <a:rPr lang="en-US" dirty="0" err="1"/>
              <a:t>alle</a:t>
            </a:r>
            <a:r>
              <a:rPr lang="en-US" dirty="0"/>
              <a:t> </a:t>
            </a:r>
            <a:r>
              <a:rPr lang="en-US" dirty="0" err="1"/>
              <a:t>Schweizer</a:t>
            </a:r>
            <a:r>
              <a:rPr lang="en-US" dirty="0"/>
              <a:t> Autos in </a:t>
            </a:r>
            <a:r>
              <a:rPr lang="en-US" dirty="0" err="1"/>
              <a:t>einem</a:t>
            </a:r>
            <a:r>
              <a:rPr lang="en-US" dirty="0"/>
              <a:t> </a:t>
            </a:r>
            <a:r>
              <a:rPr lang="en-US" dirty="0" err="1"/>
              <a:t>Jahr</a:t>
            </a:r>
            <a:r>
              <a:rPr lang="en-US" dirty="0"/>
              <a:t> </a:t>
            </a:r>
            <a:r>
              <a:rPr lang="en-US" dirty="0" err="1"/>
              <a:t>zusammen</a:t>
            </a:r>
            <a:r>
              <a:rPr lang="en-US" dirty="0"/>
              <a:t>.</a:t>
            </a:r>
          </a:p>
        </p:txBody>
      </p:sp>
      <p:pic>
        <p:nvPicPr>
          <p:cNvPr id="4" name="Slika 3" descr="Niederaussem power plant , coal-fired (lignite), run by RWE. Near Cologne in North-Rhine ... / ©: WWF-Canon / Andrew KERR 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1571612"/>
            <a:ext cx="3857652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hlinkClick r:id="rId2"/>
              </a:rPr>
              <a:t>Verkehr</a:t>
            </a:r>
            <a:endParaRPr lang="en-US" dirty="0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 smtClean="0"/>
          </a:p>
          <a:p>
            <a:pPr>
              <a:buNone/>
            </a:pPr>
            <a:r>
              <a:rPr lang="en-US" dirty="0" smtClean="0"/>
              <a:t>●</a:t>
            </a:r>
            <a:r>
              <a:rPr lang="hr-HR" dirty="0" smtClean="0"/>
              <a:t> </a:t>
            </a:r>
            <a:r>
              <a:rPr lang="en-US" dirty="0" err="1" smtClean="0"/>
              <a:t>Weltweit</a:t>
            </a:r>
            <a:r>
              <a:rPr lang="en-US" dirty="0" smtClean="0"/>
              <a:t> </a:t>
            </a:r>
            <a:r>
              <a:rPr lang="en-US" dirty="0" err="1" smtClean="0"/>
              <a:t>trägt</a:t>
            </a:r>
            <a:r>
              <a:rPr lang="en-US" dirty="0" smtClean="0"/>
              <a:t> </a:t>
            </a:r>
            <a:r>
              <a:rPr lang="en-US" dirty="0" err="1"/>
              <a:t>der</a:t>
            </a:r>
            <a:r>
              <a:rPr lang="en-US" dirty="0"/>
              <a:t> </a:t>
            </a:r>
            <a:r>
              <a:rPr lang="en-US" dirty="0" err="1"/>
              <a:t>Verkehrssektor</a:t>
            </a:r>
            <a:r>
              <a:rPr lang="en-US" dirty="0"/>
              <a:t> </a:t>
            </a:r>
            <a:r>
              <a:rPr lang="en-US" dirty="0" err="1"/>
              <a:t>etwa</a:t>
            </a:r>
            <a:r>
              <a:rPr lang="en-US" dirty="0"/>
              <a:t> 14 </a:t>
            </a:r>
            <a:r>
              <a:rPr lang="en-US" dirty="0" err="1"/>
              <a:t>Prozent</a:t>
            </a:r>
            <a:r>
              <a:rPr lang="en-US" dirty="0"/>
              <a:t> </a:t>
            </a:r>
            <a:r>
              <a:rPr lang="en-US" dirty="0" err="1"/>
              <a:t>zu</a:t>
            </a:r>
            <a:r>
              <a:rPr lang="en-US" dirty="0"/>
              <a:t> den </a:t>
            </a:r>
            <a:r>
              <a:rPr lang="en-US" dirty="0" err="1"/>
              <a:t>gesamten</a:t>
            </a:r>
            <a:r>
              <a:rPr lang="en-US" dirty="0"/>
              <a:t>, </a:t>
            </a:r>
            <a:r>
              <a:rPr lang="en-US" dirty="0" err="1"/>
              <a:t>globalen</a:t>
            </a:r>
            <a:r>
              <a:rPr lang="en-US" dirty="0"/>
              <a:t> </a:t>
            </a:r>
            <a:r>
              <a:rPr lang="en-US" dirty="0" err="1"/>
              <a:t>Treibhausgasemissionen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mit</a:t>
            </a:r>
            <a:r>
              <a:rPr lang="en-US" dirty="0"/>
              <a:t> </a:t>
            </a:r>
            <a:r>
              <a:rPr lang="en-US" dirty="0" err="1"/>
              <a:t>steigender</a:t>
            </a:r>
            <a:r>
              <a:rPr lang="en-US" dirty="0"/>
              <a:t> </a:t>
            </a:r>
            <a:r>
              <a:rPr lang="en-US" dirty="0" err="1" smtClean="0"/>
              <a:t>Tendenz</a:t>
            </a:r>
            <a:r>
              <a:rPr lang="hr-HR" dirty="0" smtClean="0"/>
              <a:t> </a:t>
            </a:r>
            <a:r>
              <a:rPr lang="hr-HR" dirty="0" err="1" smtClean="0"/>
              <a:t>bei</a:t>
            </a:r>
            <a:r>
              <a:rPr lang="en-US" dirty="0" smtClean="0"/>
              <a:t>. </a:t>
            </a:r>
            <a:r>
              <a:rPr lang="en-US" dirty="0"/>
              <a:t>In </a:t>
            </a:r>
            <a:r>
              <a:rPr lang="en-US" dirty="0" err="1"/>
              <a:t>der</a:t>
            </a:r>
            <a:r>
              <a:rPr lang="en-US" dirty="0"/>
              <a:t> </a:t>
            </a:r>
            <a:r>
              <a:rPr lang="en-US" dirty="0" err="1"/>
              <a:t>Schweiz</a:t>
            </a:r>
            <a:r>
              <a:rPr lang="en-US" dirty="0"/>
              <a:t> </a:t>
            </a:r>
            <a:r>
              <a:rPr lang="en-US" dirty="0" err="1"/>
              <a:t>ist</a:t>
            </a:r>
            <a:r>
              <a:rPr lang="en-US" dirty="0"/>
              <a:t> </a:t>
            </a:r>
            <a:r>
              <a:rPr lang="en-US" dirty="0" err="1"/>
              <a:t>der</a:t>
            </a:r>
            <a:r>
              <a:rPr lang="en-US" dirty="0"/>
              <a:t> </a:t>
            </a:r>
            <a:r>
              <a:rPr lang="en-US" dirty="0" err="1"/>
              <a:t>Verkehr</a:t>
            </a:r>
            <a:r>
              <a:rPr lang="en-US" dirty="0"/>
              <a:t> </a:t>
            </a:r>
            <a:r>
              <a:rPr lang="en-US" dirty="0" err="1"/>
              <a:t>bereits</a:t>
            </a:r>
            <a:r>
              <a:rPr lang="en-US" dirty="0"/>
              <a:t> </a:t>
            </a:r>
            <a:r>
              <a:rPr lang="en-US" dirty="0" err="1"/>
              <a:t>heute</a:t>
            </a:r>
            <a:r>
              <a:rPr lang="en-US" dirty="0"/>
              <a:t> </a:t>
            </a:r>
            <a:r>
              <a:rPr lang="en-US" dirty="0" err="1" smtClean="0"/>
              <a:t>Klimasünder</a:t>
            </a:r>
            <a:r>
              <a:rPr lang="en-US" dirty="0" smtClean="0"/>
              <a:t> </a:t>
            </a:r>
            <a:r>
              <a:rPr lang="en-US" dirty="0"/>
              <a:t>Nr. 1.</a:t>
            </a:r>
          </a:p>
          <a:p>
            <a:endParaRPr lang="en-US" dirty="0"/>
          </a:p>
        </p:txBody>
      </p:sp>
      <p:pic>
        <p:nvPicPr>
          <p:cNvPr id="12" name="Slika 11" descr=" / ©: flickr.com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1500174"/>
            <a:ext cx="2928958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hlinkClick r:id="rId2"/>
              </a:rPr>
              <a:t>Ernährungsverhalte</a:t>
            </a:r>
            <a:r>
              <a:rPr lang="hr-HR" b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</a:t>
            </a:r>
            <a:endParaRPr lang="en-US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 smtClean="0"/>
          </a:p>
          <a:p>
            <a:pPr>
              <a:buNone/>
            </a:pPr>
            <a:r>
              <a:rPr lang="en-US" dirty="0" smtClean="0"/>
              <a:t>●</a:t>
            </a:r>
            <a:r>
              <a:rPr lang="hr-HR" dirty="0" smtClean="0"/>
              <a:t> </a:t>
            </a:r>
            <a:r>
              <a:rPr lang="en-US" dirty="0" err="1" smtClean="0"/>
              <a:t>Fleisch</a:t>
            </a:r>
            <a:r>
              <a:rPr lang="en-US" dirty="0" smtClean="0"/>
              <a:t>- </a:t>
            </a:r>
            <a:r>
              <a:rPr lang="en-US" dirty="0"/>
              <a:t>und </a:t>
            </a:r>
            <a:r>
              <a:rPr lang="en-US" dirty="0" err="1"/>
              <a:t>Milchprodukte</a:t>
            </a:r>
            <a:r>
              <a:rPr lang="en-US" dirty="0"/>
              <a:t> </a:t>
            </a:r>
            <a:r>
              <a:rPr lang="en-US" dirty="0" err="1"/>
              <a:t>sowie</a:t>
            </a:r>
            <a:r>
              <a:rPr lang="en-US" dirty="0"/>
              <a:t> </a:t>
            </a:r>
            <a:r>
              <a:rPr lang="en-US" dirty="0" err="1"/>
              <a:t>Eier</a:t>
            </a:r>
            <a:r>
              <a:rPr lang="en-US" dirty="0"/>
              <a:t> </a:t>
            </a:r>
            <a:r>
              <a:rPr lang="en-US" dirty="0" err="1"/>
              <a:t>machen</a:t>
            </a:r>
            <a:r>
              <a:rPr lang="en-US" dirty="0"/>
              <a:t> </a:t>
            </a:r>
            <a:r>
              <a:rPr lang="en-US" dirty="0" err="1"/>
              <a:t>knapp</a:t>
            </a:r>
            <a:r>
              <a:rPr lang="en-US" dirty="0"/>
              <a:t> die </a:t>
            </a:r>
            <a:r>
              <a:rPr lang="en-US" dirty="0" err="1" smtClean="0"/>
              <a:t>Hälfte</a:t>
            </a:r>
            <a:r>
              <a:rPr lang="en-US" dirty="0" smtClean="0"/>
              <a:t> </a:t>
            </a:r>
            <a:r>
              <a:rPr lang="en-US" dirty="0" err="1"/>
              <a:t>unseres</a:t>
            </a:r>
            <a:r>
              <a:rPr lang="en-US" dirty="0"/>
              <a:t> </a:t>
            </a:r>
            <a:r>
              <a:rPr lang="en-US" dirty="0" err="1" smtClean="0"/>
              <a:t>Ernährungs-Fussabdrucks</a:t>
            </a:r>
            <a:r>
              <a:rPr lang="en-US" dirty="0" smtClean="0"/>
              <a:t> </a:t>
            </a:r>
            <a:r>
              <a:rPr lang="en-US" dirty="0" err="1"/>
              <a:t>aus</a:t>
            </a:r>
            <a:r>
              <a:rPr lang="en-US" dirty="0"/>
              <a:t>. Anders </a:t>
            </a:r>
            <a:r>
              <a:rPr lang="en-US" dirty="0" err="1" smtClean="0"/>
              <a:t>ausgedrückt</a:t>
            </a:r>
            <a:r>
              <a:rPr lang="en-US" dirty="0"/>
              <a:t>: Die </a:t>
            </a:r>
            <a:r>
              <a:rPr lang="en-US" dirty="0" err="1" smtClean="0"/>
              <a:t>grössten</a:t>
            </a:r>
            <a:r>
              <a:rPr lang="en-US" dirty="0" smtClean="0"/>
              <a:t> </a:t>
            </a:r>
            <a:r>
              <a:rPr lang="en-US" dirty="0" err="1" smtClean="0"/>
              <a:t>Umweltsünder</a:t>
            </a:r>
            <a:r>
              <a:rPr lang="en-US" dirty="0" smtClean="0"/>
              <a:t> </a:t>
            </a:r>
            <a:r>
              <a:rPr lang="en-US" dirty="0" err="1"/>
              <a:t>unter</a:t>
            </a:r>
            <a:r>
              <a:rPr lang="en-US" dirty="0"/>
              <a:t> den </a:t>
            </a:r>
            <a:r>
              <a:rPr lang="en-US" dirty="0" err="1"/>
              <a:t>Lebensmitteln</a:t>
            </a:r>
            <a:r>
              <a:rPr lang="en-US" dirty="0"/>
              <a:t> </a:t>
            </a:r>
            <a:r>
              <a:rPr lang="en-US" dirty="0" err="1"/>
              <a:t>sind</a:t>
            </a:r>
            <a:r>
              <a:rPr lang="en-US" dirty="0"/>
              <a:t> </a:t>
            </a:r>
            <a:r>
              <a:rPr lang="en-US" dirty="0" err="1"/>
              <a:t>tierischen</a:t>
            </a:r>
            <a:r>
              <a:rPr lang="en-US" dirty="0"/>
              <a:t> </a:t>
            </a:r>
            <a:r>
              <a:rPr lang="en-US" dirty="0" err="1"/>
              <a:t>Ursprungs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pic>
        <p:nvPicPr>
          <p:cNvPr id="4" name="Slika 3" descr=" / ©: Kimsonal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1643050"/>
            <a:ext cx="2786082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b="1" u="sng" dirty="0">
                <a:solidFill>
                  <a:srgbClr val="00B0F0"/>
                </a:solidFill>
              </a:rPr>
              <a:t>Die </a:t>
            </a:r>
            <a:r>
              <a:rPr lang="en-US" b="1" u="sng" dirty="0" err="1">
                <a:solidFill>
                  <a:srgbClr val="00B0F0"/>
                </a:solidFill>
              </a:rPr>
              <a:t>Folgen</a:t>
            </a:r>
            <a:r>
              <a:rPr lang="en-US" b="1" u="sng" dirty="0">
                <a:solidFill>
                  <a:srgbClr val="00B0F0"/>
                </a:solidFill>
              </a:rPr>
              <a:t> des </a:t>
            </a:r>
            <a:r>
              <a:rPr lang="en-US" b="1" u="sng" dirty="0" err="1">
                <a:solidFill>
                  <a:srgbClr val="00B0F0"/>
                </a:solidFill>
              </a:rPr>
              <a:t>Klimawandels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●</a:t>
            </a:r>
            <a:r>
              <a:rPr lang="hr-HR" b="1" dirty="0" smtClean="0"/>
              <a:t> </a:t>
            </a:r>
            <a:r>
              <a:rPr lang="en-US" b="1" dirty="0" err="1" smtClean="0"/>
              <a:t>Extremwetterereignisse</a:t>
            </a:r>
            <a:endParaRPr lang="en-US" dirty="0"/>
          </a:p>
          <a:p>
            <a:pPr>
              <a:buNone/>
            </a:pPr>
            <a:r>
              <a:rPr lang="en-US" b="1" dirty="0" smtClean="0"/>
              <a:t>●</a:t>
            </a:r>
            <a:r>
              <a:rPr lang="hr-HR" b="1" dirty="0" smtClean="0"/>
              <a:t> </a:t>
            </a:r>
            <a:r>
              <a:rPr lang="en-US" b="1" dirty="0" err="1" smtClean="0"/>
              <a:t>Polargebiete</a:t>
            </a:r>
            <a:endParaRPr lang="hr-HR" b="1" dirty="0" smtClean="0"/>
          </a:p>
          <a:p>
            <a:pPr>
              <a:buNone/>
            </a:pPr>
            <a:r>
              <a:rPr lang="en-US" b="1" dirty="0" smtClean="0"/>
              <a:t>●</a:t>
            </a:r>
            <a:r>
              <a:rPr lang="hr-HR" b="1" dirty="0" smtClean="0"/>
              <a:t> </a:t>
            </a:r>
            <a:r>
              <a:rPr lang="en-US" b="1" dirty="0" err="1" smtClean="0"/>
              <a:t>Klima-Zeugen</a:t>
            </a:r>
            <a:endParaRPr lang="en-US" dirty="0"/>
          </a:p>
          <a:p>
            <a:pPr>
              <a:buNone/>
            </a:pPr>
            <a:r>
              <a:rPr lang="en-US" b="1" dirty="0" smtClean="0"/>
              <a:t>●</a:t>
            </a:r>
            <a:r>
              <a:rPr lang="hr-HR" b="1" dirty="0" smtClean="0"/>
              <a:t> </a:t>
            </a:r>
            <a:r>
              <a:rPr lang="en-US" b="1" dirty="0" err="1" smtClean="0"/>
              <a:t>Gebirge</a:t>
            </a:r>
            <a:r>
              <a:rPr lang="en-US" b="1" dirty="0" smtClean="0"/>
              <a:t> </a:t>
            </a:r>
            <a:r>
              <a:rPr lang="en-US" b="1" dirty="0"/>
              <a:t>und </a:t>
            </a:r>
            <a:r>
              <a:rPr lang="en-US" b="1" dirty="0" err="1"/>
              <a:t>Gletscher</a:t>
            </a:r>
            <a:endParaRPr lang="en-US" dirty="0"/>
          </a:p>
          <a:p>
            <a:pPr>
              <a:buNone/>
            </a:pPr>
            <a:r>
              <a:rPr lang="en-US" b="1" dirty="0" smtClean="0"/>
              <a:t>●</a:t>
            </a:r>
            <a:r>
              <a:rPr lang="hr-HR" b="1" dirty="0" smtClean="0"/>
              <a:t> </a:t>
            </a:r>
            <a:r>
              <a:rPr lang="en-US" b="1" dirty="0" err="1" smtClean="0"/>
              <a:t>Ozeane</a:t>
            </a:r>
            <a:r>
              <a:rPr lang="en-US" b="1" dirty="0" smtClean="0"/>
              <a:t> </a:t>
            </a:r>
            <a:r>
              <a:rPr lang="en-US" b="1" dirty="0"/>
              <a:t>und </a:t>
            </a:r>
            <a:r>
              <a:rPr lang="en-US" b="1" dirty="0" err="1"/>
              <a:t>Korallenriffe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hlinkClick r:id="rId2"/>
              </a:rPr>
              <a:t>Extremwetterereignisse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●</a:t>
            </a:r>
            <a:r>
              <a:rPr lang="hr-HR" dirty="0" smtClean="0"/>
              <a:t> </a:t>
            </a:r>
            <a:r>
              <a:rPr lang="en-US" dirty="0" smtClean="0"/>
              <a:t>In </a:t>
            </a:r>
            <a:r>
              <a:rPr lang="en-US" dirty="0" err="1"/>
              <a:t>der</a:t>
            </a:r>
            <a:r>
              <a:rPr lang="en-US" dirty="0"/>
              <a:t> </a:t>
            </a:r>
            <a:r>
              <a:rPr lang="en-US" dirty="0" err="1"/>
              <a:t>zweiten</a:t>
            </a:r>
            <a:r>
              <a:rPr lang="en-US" dirty="0"/>
              <a:t> </a:t>
            </a:r>
            <a:r>
              <a:rPr lang="en-US" dirty="0" err="1" smtClean="0"/>
              <a:t>Hälfte</a:t>
            </a:r>
            <a:r>
              <a:rPr lang="en-US" dirty="0" smtClean="0"/>
              <a:t> </a:t>
            </a:r>
            <a:r>
              <a:rPr lang="en-US" dirty="0"/>
              <a:t>des 20. </a:t>
            </a:r>
            <a:r>
              <a:rPr lang="en-US" dirty="0" err="1"/>
              <a:t>Jahrhunderts</a:t>
            </a:r>
            <a:r>
              <a:rPr lang="en-US" dirty="0"/>
              <a:t> </a:t>
            </a:r>
            <a:r>
              <a:rPr lang="en-US" dirty="0" err="1"/>
              <a:t>haben</a:t>
            </a:r>
            <a:r>
              <a:rPr lang="en-US" dirty="0"/>
              <a:t> </a:t>
            </a:r>
            <a:r>
              <a:rPr lang="en-US" dirty="0" err="1"/>
              <a:t>schwere</a:t>
            </a:r>
            <a:r>
              <a:rPr lang="en-US" dirty="0"/>
              <a:t> </a:t>
            </a:r>
            <a:r>
              <a:rPr lang="en-US" dirty="0" err="1"/>
              <a:t>Wetterereignisse</a:t>
            </a:r>
            <a:r>
              <a:rPr lang="en-US" dirty="0"/>
              <a:t> auf </a:t>
            </a:r>
            <a:r>
              <a:rPr lang="en-US" dirty="0" err="1"/>
              <a:t>der</a:t>
            </a:r>
            <a:r>
              <a:rPr lang="en-US" dirty="0"/>
              <a:t> </a:t>
            </a:r>
            <a:r>
              <a:rPr lang="en-US" dirty="0" err="1"/>
              <a:t>Nordhalbkugel</a:t>
            </a:r>
            <a:r>
              <a:rPr lang="en-US" dirty="0"/>
              <a:t> um 2 </a:t>
            </a:r>
            <a:r>
              <a:rPr lang="en-US" dirty="0" err="1"/>
              <a:t>bis</a:t>
            </a:r>
            <a:r>
              <a:rPr lang="en-US" dirty="0"/>
              <a:t> 4 </a:t>
            </a:r>
            <a:r>
              <a:rPr lang="en-US" dirty="0" err="1"/>
              <a:t>Prozent</a:t>
            </a:r>
            <a:r>
              <a:rPr lang="en-US" dirty="0"/>
              <a:t> </a:t>
            </a:r>
            <a:r>
              <a:rPr lang="en-US" dirty="0" err="1"/>
              <a:t>zugenommen</a:t>
            </a:r>
            <a:r>
              <a:rPr lang="en-US" dirty="0"/>
              <a:t>. </a:t>
            </a:r>
            <a:r>
              <a:rPr lang="en-US" dirty="0" err="1"/>
              <a:t>Hitzewellen</a:t>
            </a:r>
            <a:r>
              <a:rPr lang="en-US" dirty="0"/>
              <a:t> </a:t>
            </a:r>
            <a:r>
              <a:rPr lang="en-US" dirty="0" err="1"/>
              <a:t>wurden</a:t>
            </a:r>
            <a:r>
              <a:rPr lang="en-US" dirty="0"/>
              <a:t> </a:t>
            </a:r>
            <a:r>
              <a:rPr lang="en-US" dirty="0" err="1" smtClean="0"/>
              <a:t>häufiger</a:t>
            </a:r>
            <a:r>
              <a:rPr lang="en-US" dirty="0"/>
              <a:t>, </a:t>
            </a:r>
            <a:r>
              <a:rPr lang="en-US" dirty="0" err="1"/>
              <a:t>intensiver</a:t>
            </a:r>
            <a:r>
              <a:rPr lang="en-US" dirty="0"/>
              <a:t> und </a:t>
            </a:r>
            <a:r>
              <a:rPr lang="en-US" dirty="0" err="1" smtClean="0"/>
              <a:t>länger</a:t>
            </a:r>
            <a:r>
              <a:rPr lang="en-US" dirty="0" smtClean="0"/>
              <a:t> </a:t>
            </a:r>
            <a:r>
              <a:rPr lang="en-US" dirty="0" err="1"/>
              <a:t>seit</a:t>
            </a:r>
            <a:r>
              <a:rPr lang="en-US" dirty="0"/>
              <a:t> den 70er </a:t>
            </a:r>
            <a:r>
              <a:rPr lang="en-US" dirty="0" err="1"/>
              <a:t>Jahren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pic>
        <p:nvPicPr>
          <p:cNvPr id="4" name="Slika 3" descr="Wasserhose, Kroatien.&#10;Wasserhose (ein ungewÃ¶hnliches und gefÃ¤hrliches Meteor aus grossen ... / ©: WWF-Canon / Michel GUNTHER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3714752"/>
            <a:ext cx="3000396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ađanski">
  <a:themeElements>
    <a:clrScheme name="Građanski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Građansk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Građansk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3126</TotalTime>
  <Words>411</Words>
  <Application>Microsoft Office PowerPoint</Application>
  <PresentationFormat>Prikaz na zaslonu (4:3)</PresentationFormat>
  <Paragraphs>57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17</vt:i4>
      </vt:variant>
    </vt:vector>
  </HeadingPairs>
  <TitlesOfParts>
    <vt:vector size="18" baseType="lpstr">
      <vt:lpstr>Građanski</vt:lpstr>
      <vt:lpstr>KLIMAWANDEL</vt:lpstr>
      <vt:lpstr>Die Temperatur</vt:lpstr>
      <vt:lpstr>       Die Ursachen des Klimawandels </vt:lpstr>
      <vt:lpstr>Der Treibhauseffekt</vt:lpstr>
      <vt:lpstr>Energie aus Kohle</vt:lpstr>
      <vt:lpstr>Verkehr</vt:lpstr>
      <vt:lpstr>Ernährungsverhalten</vt:lpstr>
      <vt:lpstr>Die Folgen des Klimawandels </vt:lpstr>
      <vt:lpstr>Extremwetterereignisse</vt:lpstr>
      <vt:lpstr>Polargebiete</vt:lpstr>
      <vt:lpstr>Klima-Zeugen</vt:lpstr>
      <vt:lpstr>Gebirge und Gletscher</vt:lpstr>
      <vt:lpstr>Ozeane und Korallenriffe</vt:lpstr>
      <vt:lpstr>Vergleich der phänologischen Jahreszeitenlänge</vt:lpstr>
      <vt:lpstr>Ursachen des Klimawandels</vt:lpstr>
      <vt:lpstr>Ein Planet bekommt Fieber</vt:lpstr>
      <vt:lpstr>Was sagt der Weihnachtsmann dazu…?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Andjela Behin</dc:creator>
  <cp:lastModifiedBy>Andjela Behin</cp:lastModifiedBy>
  <cp:revision>38</cp:revision>
  <dcterms:created xsi:type="dcterms:W3CDTF">2017-03-17T09:05:35Z</dcterms:created>
  <dcterms:modified xsi:type="dcterms:W3CDTF">2017-03-19T13:12:12Z</dcterms:modified>
</cp:coreProperties>
</file>